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72" r:id="rId4"/>
    <p:sldId id="259" r:id="rId5"/>
    <p:sldId id="260" r:id="rId6"/>
    <p:sldId id="261" r:id="rId7"/>
    <p:sldId id="262" r:id="rId8"/>
    <p:sldId id="267" r:id="rId9"/>
    <p:sldId id="263" r:id="rId10"/>
    <p:sldId id="264" r:id="rId11"/>
    <p:sldId id="265" r:id="rId12"/>
    <p:sldId id="266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06BA"/>
    <a:srgbClr val="380DB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9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01E2F2-B7E9-4104-B4D6-F1371E03070E}" type="datetimeFigureOut">
              <a:rPr lang="fr-FR"/>
              <a:pPr/>
              <a:t>25/02/2013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2B967D-E88F-4A2F-B0A8-ED976D29C7BC}" type="slidenum">
              <a:rPr lang="fr-CA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28C059-70DB-456A-8923-7C7F6BB2735D}" type="datetimeFigureOut">
              <a:rPr lang="fr-FR"/>
              <a:pPr/>
              <a:t>25/02/2013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58D3FD-4E92-416A-88C6-C14580CBF0CB}" type="slidenum">
              <a:rPr lang="fr-CA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287EB1-0092-4B48-A115-34F9FCF74BD6}" type="datetimeFigureOut">
              <a:rPr lang="fr-FR"/>
              <a:pPr/>
              <a:t>25/02/2013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AE8E3C-4BDB-45A8-B157-F8D1F7AE7761}" type="slidenum">
              <a:rPr lang="fr-CA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07D2C5C-4300-4278-BC71-5087ABB574C3}" type="datetimeFigureOut">
              <a:rPr lang="fr-FR"/>
              <a:pPr/>
              <a:t>25/02/2013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531471-7D15-43B2-872A-C3BBB4F66D7B}" type="slidenum">
              <a:rPr lang="fr-CA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BE6D82-8423-4020-B78D-8C68B5766ADA}" type="datetimeFigureOut">
              <a:rPr lang="fr-FR"/>
              <a:pPr/>
              <a:t>25/02/2013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2994C8-4615-4B8B-84C2-2FB322A5D94D}" type="slidenum">
              <a:rPr lang="fr-CA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C90894-479A-4018-B18A-5625FF1112ED}" type="datetimeFigureOut">
              <a:rPr lang="fr-FR"/>
              <a:pPr/>
              <a:t>25/02/2013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B85326-C12B-423B-9561-B475390171FA}" type="slidenum">
              <a:rPr lang="fr-CA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896CE7-F6E9-430B-8839-B5EF7D657D04}" type="datetimeFigureOut">
              <a:rPr lang="fr-FR"/>
              <a:pPr/>
              <a:t>25/02/2013</a:t>
            </a:fld>
            <a:endParaRPr lang="fr-CA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717F25-EBD2-479B-B708-9F4E9FA573EC}" type="slidenum">
              <a:rPr lang="fr-CA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982A3B-0473-42D3-A63C-4BD68D3E320C}" type="datetimeFigureOut">
              <a:rPr lang="fr-FR"/>
              <a:pPr/>
              <a:t>25/02/2013</a:t>
            </a:fld>
            <a:endParaRPr lang="fr-CA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0A8966-A977-46F5-B008-1C54836BC8FD}" type="slidenum">
              <a:rPr lang="fr-CA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D2FB4C-6AB2-40AD-95A0-6B1E82BA1F91}" type="datetimeFigureOut">
              <a:rPr lang="fr-FR"/>
              <a:pPr/>
              <a:t>25/02/2013</a:t>
            </a:fld>
            <a:endParaRPr lang="fr-CA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9D415A-514D-4F43-ABAB-F941BDF15E3C}" type="slidenum">
              <a:rPr lang="fr-CA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580B97-38E2-4E71-8F36-ADC988BC8EA9}" type="datetimeFigureOut">
              <a:rPr lang="fr-FR"/>
              <a:pPr/>
              <a:t>25/02/2013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9C9D73-8AD0-48DF-B27F-C9BB7AAE409B}" type="slidenum">
              <a:rPr lang="fr-CA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CA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C912DB-C6AE-47EE-BC4A-A364243098C5}" type="datetimeFigureOut">
              <a:rPr lang="fr-FR"/>
              <a:pPr/>
              <a:t>25/02/2013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CE2F03-AFD0-4100-818B-4AC1AA3FFA3B}" type="slidenum">
              <a:rPr lang="fr-CA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CA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601B117-D13C-4B20-88E5-3F42E12A02E8}" type="datetimeFigureOut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25/02/2013</a:t>
            </a:fld>
            <a:endParaRPr lang="fr-CA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4B0D42E-62D0-43B9-9898-E1E4DC9F57D5}" type="slidenum">
              <a:rPr lang="fr-CA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r-CA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57225" y="1500188"/>
            <a:ext cx="7772400" cy="869950"/>
          </a:xfrm>
        </p:spPr>
        <p:txBody>
          <a:bodyPr/>
          <a:lstStyle/>
          <a:p>
            <a:r>
              <a:rPr lang="en-US" sz="4800" dirty="0" err="1" smtClean="0"/>
              <a:t>Quantile</a:t>
            </a:r>
            <a:r>
              <a:rPr lang="en-US" sz="4800" dirty="0" smtClean="0"/>
              <a:t> Regression</a:t>
            </a:r>
            <a:endParaRPr lang="fr-CA" sz="4800" dirty="0" smtClean="0">
              <a:solidFill>
                <a:srgbClr val="438BC4"/>
              </a:solidFill>
            </a:endParaRPr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1800225" y="2443162"/>
            <a:ext cx="5429250" cy="757238"/>
          </a:xfrm>
        </p:spPr>
        <p:txBody>
          <a:bodyPr/>
          <a:lstStyle/>
          <a:p>
            <a:r>
              <a:rPr lang="en-US" sz="3600" dirty="0" smtClean="0"/>
              <a:t>Ruibin Xi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Quantile</a:t>
            </a:r>
            <a:r>
              <a:rPr lang="en-US" dirty="0" smtClean="0"/>
              <a:t> 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unconditional </a:t>
            </a:r>
            <a:r>
              <a:rPr lang="en-US" dirty="0" err="1" smtClean="0"/>
              <a:t>quantile</a:t>
            </a:r>
            <a:r>
              <a:rPr lang="en-US" dirty="0" smtClean="0"/>
              <a:t> solves</a:t>
            </a:r>
          </a:p>
          <a:p>
            <a:endParaRPr lang="en-US" dirty="0" smtClean="0"/>
          </a:p>
          <a:p>
            <a:r>
              <a:rPr lang="en-US" dirty="0" smtClean="0"/>
              <a:t>The condition</a:t>
            </a:r>
            <a:r>
              <a:rPr lang="en-US" dirty="0" smtClean="0"/>
              <a:t>al </a:t>
            </a:r>
            <a:r>
              <a:rPr lang="en-US" dirty="0" err="1" smtClean="0"/>
              <a:t>quantile</a:t>
            </a:r>
            <a:r>
              <a:rPr lang="en-US" dirty="0" smtClean="0"/>
              <a:t> solves</a:t>
            </a:r>
          </a:p>
          <a:p>
            <a:endParaRPr lang="en-US" dirty="0" smtClean="0"/>
          </a:p>
          <a:p>
            <a:r>
              <a:rPr lang="en-US" dirty="0" smtClean="0"/>
              <a:t>Similarly, assume                , we have the sample version of the problem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0400" y="2362200"/>
            <a:ext cx="2952750" cy="381000"/>
          </a:xfrm>
          <a:prstGeom prst="rect">
            <a:avLst/>
          </a:prstGeom>
          <a:noFill/>
        </p:spPr>
      </p:pic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71800" y="3505200"/>
            <a:ext cx="4572000" cy="439231"/>
          </a:xfrm>
          <a:prstGeom prst="rect">
            <a:avLst/>
          </a:prstGeom>
          <a:noFill/>
        </p:spPr>
      </p:pic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86200" y="4114800"/>
            <a:ext cx="1158236" cy="304800"/>
          </a:xfrm>
          <a:prstGeom prst="rect">
            <a:avLst/>
          </a:prstGeom>
          <a:noFill/>
        </p:spPr>
      </p:pic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87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24200" y="5181600"/>
            <a:ext cx="3352799" cy="49838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Conditional Mean V.S. Median</a:t>
            </a:r>
            <a:endParaRPr lang="en-US" dirty="0"/>
          </a:p>
        </p:txBody>
      </p:sp>
      <p:pic>
        <p:nvPicPr>
          <p:cNvPr id="2150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3430" y="1600200"/>
            <a:ext cx="6997139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Engel’s Food Expenditure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Food Expenditure VS Household Income</a:t>
            </a:r>
            <a:endParaRPr lang="en-US" dirty="0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2286000"/>
            <a:ext cx="5791200" cy="3626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752600" y="5867400"/>
            <a:ext cx="404841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Mean regression: </a:t>
            </a:r>
            <a:r>
              <a:rPr lang="en-US" dirty="0" smtClean="0">
                <a:solidFill>
                  <a:srgbClr val="FF0000"/>
                </a:solidFill>
              </a:rPr>
              <a:t>red</a:t>
            </a:r>
            <a:r>
              <a:rPr lang="en-US" dirty="0" smtClean="0"/>
              <a:t>; Median:</a:t>
            </a:r>
            <a:r>
              <a:rPr lang="en-US" dirty="0" smtClean="0">
                <a:solidFill>
                  <a:srgbClr val="1B06BA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blue</a:t>
            </a:r>
            <a:r>
              <a:rPr lang="en-US" dirty="0" smtClean="0"/>
              <a:t>; </a:t>
            </a:r>
          </a:p>
          <a:p>
            <a:r>
              <a:rPr lang="en-US" dirty="0" smtClean="0"/>
              <a:t>Others are </a:t>
            </a:r>
            <a:r>
              <a:rPr lang="en-US" dirty="0" err="1" smtClean="0"/>
              <a:t>quantiles</a:t>
            </a:r>
            <a:r>
              <a:rPr lang="en-US" dirty="0" smtClean="0"/>
              <a:t> 0.05, 0.1, 0.25, 0.75,</a:t>
            </a:r>
          </a:p>
          <a:p>
            <a:r>
              <a:rPr lang="en-US" dirty="0" smtClean="0"/>
              <a:t>0.9, 0.95</a:t>
            </a:r>
            <a:endParaRPr lang="en-US" dirty="0"/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2438400"/>
            <a:ext cx="5473101" cy="3443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A model of </a:t>
            </a:r>
            <a:r>
              <a:rPr lang="en-US" dirty="0" smtClean="0"/>
              <a:t>i</a:t>
            </a:r>
            <a:r>
              <a:rPr lang="en-US" dirty="0" smtClean="0"/>
              <a:t>nfant birth weight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/>
          <a:lstStyle/>
          <a:p>
            <a:r>
              <a:rPr lang="en-US" sz="2400" dirty="0" smtClean="0"/>
              <a:t>Data: June, 1997, Detailed </a:t>
            </a:r>
            <a:r>
              <a:rPr lang="en-US" sz="2400" dirty="0" err="1" smtClean="0"/>
              <a:t>Natality</a:t>
            </a:r>
            <a:r>
              <a:rPr lang="en-US" sz="2400" dirty="0" smtClean="0"/>
              <a:t> Data of the US. Live, singleton births, with mothers recorded as either black or white, between 18-45, and residing in the U.S. Sample size: 198,377.</a:t>
            </a:r>
          </a:p>
          <a:p>
            <a:r>
              <a:rPr lang="en-US" sz="2400" dirty="0" smtClean="0"/>
              <a:t>Response: Infant birth weight (in grams)</a:t>
            </a:r>
          </a:p>
          <a:p>
            <a:r>
              <a:rPr lang="en-US" sz="2400" dirty="0" smtClean="0"/>
              <a:t>Covariates</a:t>
            </a:r>
          </a:p>
          <a:p>
            <a:pPr lvl="1"/>
            <a:r>
              <a:rPr lang="en-US" sz="2000" dirty="0" smtClean="0"/>
              <a:t>Black or white (white as baseline)</a:t>
            </a:r>
          </a:p>
          <a:p>
            <a:pPr lvl="1"/>
            <a:r>
              <a:rPr lang="en-US" sz="2000" dirty="0" smtClean="0"/>
              <a:t>Martial status (unmarried as baseline)</a:t>
            </a:r>
          </a:p>
          <a:p>
            <a:pPr lvl="1"/>
            <a:r>
              <a:rPr lang="en-US" sz="2000" dirty="0" smtClean="0"/>
              <a:t>Mother’s Education (Less than high school as baseline)</a:t>
            </a:r>
          </a:p>
          <a:p>
            <a:pPr lvl="1"/>
            <a:r>
              <a:rPr lang="en-US" sz="2000" dirty="0" smtClean="0"/>
              <a:t>Mother’s Prenatal care</a:t>
            </a:r>
          </a:p>
          <a:p>
            <a:pPr lvl="1"/>
            <a:r>
              <a:rPr lang="en-US" sz="2000" dirty="0" smtClean="0"/>
              <a:t>Mother’s Smoking</a:t>
            </a:r>
          </a:p>
          <a:p>
            <a:pPr lvl="1"/>
            <a:r>
              <a:rPr lang="en-US" sz="2000" dirty="0" smtClean="0"/>
              <a:t>Mother’s Age</a:t>
            </a:r>
          </a:p>
          <a:p>
            <a:pPr lvl="1"/>
            <a:r>
              <a:rPr lang="en-US" sz="2000" dirty="0" smtClean="0"/>
              <a:t>Mother’s Weight Gain</a:t>
            </a:r>
            <a:endParaRPr lang="en-US" sz="2400" dirty="0" smtClean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Birth weight QR model (1) </a:t>
            </a:r>
            <a:endParaRPr lang="en-US" dirty="0"/>
          </a:p>
        </p:txBody>
      </p:sp>
      <p:pic>
        <p:nvPicPr>
          <p:cNvPr id="2457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371600"/>
            <a:ext cx="7620000" cy="5257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Mather’s Age effect</a:t>
            </a:r>
            <a:endParaRPr lang="en-US" dirty="0"/>
          </a:p>
        </p:txBody>
      </p:sp>
      <p:pic>
        <p:nvPicPr>
          <p:cNvPr id="2560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1600200"/>
            <a:ext cx="504793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Birth weight QR model (2) </a:t>
            </a:r>
            <a:endParaRPr lang="en-US" dirty="0"/>
          </a:p>
        </p:txBody>
      </p:sp>
      <p:pic>
        <p:nvPicPr>
          <p:cNvPr id="266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6059" y="1371600"/>
            <a:ext cx="7397341" cy="5088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600200"/>
            <a:ext cx="8229600" cy="43579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linear model setup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dirty="0" smtClean="0"/>
              <a:t>response = signal + </a:t>
            </a:r>
            <a:r>
              <a:rPr lang="en-US" dirty="0" err="1" smtClean="0"/>
              <a:t>i.i.d</a:t>
            </a:r>
            <a:r>
              <a:rPr lang="en-US" dirty="0" smtClean="0"/>
              <a:t>. error (usually assume Gaussian error) 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This is a rather simplified world</a:t>
            </a:r>
          </a:p>
          <a:p>
            <a:pPr>
              <a:buNone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err="1" smtClean="0"/>
              <a:t>Quantile</a:t>
            </a:r>
            <a:r>
              <a:rPr lang="en-US" dirty="0" smtClean="0"/>
              <a:t> Regression is meant to expand the regression window to allow us see more.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219200"/>
            <a:ext cx="531495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Motivation-A Real example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1295400"/>
            <a:ext cx="5181600" cy="508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715000" y="6324600"/>
            <a:ext cx="3216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Daily temperature in Melbourne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Univariate</a:t>
            </a:r>
            <a:r>
              <a:rPr lang="en-US" dirty="0" smtClean="0"/>
              <a:t> </a:t>
            </a:r>
            <a:r>
              <a:rPr lang="en-US" dirty="0" err="1" smtClean="0"/>
              <a:t>Quantile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en-US" dirty="0" smtClean="0"/>
              <a:t>Given a real-valued random variable, X, with distribution function F, </a:t>
            </a:r>
            <a:r>
              <a:rPr lang="en-US" dirty="0" smtClean="0"/>
              <a:t>we define </a:t>
            </a:r>
            <a:r>
              <a:rPr lang="en-US" dirty="0" smtClean="0"/>
              <a:t>the </a:t>
            </a:r>
            <a:r>
              <a:rPr lang="el-GR" dirty="0" smtClean="0"/>
              <a:t>τ</a:t>
            </a:r>
            <a:r>
              <a:rPr lang="en-US" dirty="0" err="1" smtClean="0"/>
              <a:t>th</a:t>
            </a:r>
            <a:r>
              <a:rPr lang="en-US" dirty="0" smtClean="0"/>
              <a:t> </a:t>
            </a:r>
            <a:r>
              <a:rPr lang="en-US" dirty="0" err="1" smtClean="0"/>
              <a:t>quantile</a:t>
            </a:r>
            <a:r>
              <a:rPr lang="en-US" dirty="0" smtClean="0"/>
              <a:t> of X as</a:t>
            </a:r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3048000"/>
            <a:ext cx="47529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3733800"/>
            <a:ext cx="5895975" cy="275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76400" y="3657600"/>
            <a:ext cx="5886450" cy="287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Univariate</a:t>
            </a:r>
            <a:r>
              <a:rPr lang="en-US" dirty="0" smtClean="0"/>
              <a:t> </a:t>
            </a:r>
            <a:r>
              <a:rPr lang="en-US" dirty="0" err="1" smtClean="0"/>
              <a:t>Quantile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Viewed from the perspective of densities, the </a:t>
            </a:r>
            <a:r>
              <a:rPr lang="el-GR" dirty="0" smtClean="0"/>
              <a:t>τ</a:t>
            </a:r>
            <a:r>
              <a:rPr lang="en-US" dirty="0" err="1" smtClean="0"/>
              <a:t>th</a:t>
            </a:r>
            <a:r>
              <a:rPr lang="en-US" dirty="0" smtClean="0"/>
              <a:t> </a:t>
            </a:r>
            <a:r>
              <a:rPr lang="en-US" dirty="0" err="1" smtClean="0"/>
              <a:t>quantile</a:t>
            </a:r>
            <a:r>
              <a:rPr lang="en-US" dirty="0" smtClean="0"/>
              <a:t> splits the area under the density into two parts: one with area </a:t>
            </a:r>
            <a:r>
              <a:rPr lang="el-GR" dirty="0" smtClean="0"/>
              <a:t>τ</a:t>
            </a:r>
            <a:r>
              <a:rPr lang="en-US" dirty="0" smtClean="0"/>
              <a:t> below the </a:t>
            </a:r>
            <a:r>
              <a:rPr lang="el-GR" dirty="0" smtClean="0"/>
              <a:t>τ</a:t>
            </a:r>
            <a:r>
              <a:rPr lang="en-US" dirty="0" err="1" smtClean="0"/>
              <a:t>th</a:t>
            </a:r>
            <a:r>
              <a:rPr lang="en-US" dirty="0" smtClean="0"/>
              <a:t> </a:t>
            </a:r>
            <a:r>
              <a:rPr lang="en-US" dirty="0" err="1" smtClean="0"/>
              <a:t>quantile</a:t>
            </a:r>
            <a:r>
              <a:rPr lang="en-US" dirty="0" smtClean="0"/>
              <a:t> and the other with area 1-</a:t>
            </a:r>
            <a:r>
              <a:rPr lang="el-GR" dirty="0" smtClean="0"/>
              <a:t> τ</a:t>
            </a:r>
            <a:r>
              <a:rPr lang="en-US" dirty="0" smtClean="0"/>
              <a:t> above it.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3733800"/>
            <a:ext cx="6067425" cy="298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Check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define a loss function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Note that if </a:t>
            </a:r>
            <a:r>
              <a:rPr lang="el-GR" dirty="0" smtClean="0"/>
              <a:t>τ</a:t>
            </a:r>
            <a:r>
              <a:rPr lang="en-US" dirty="0" smtClean="0"/>
              <a:t>=0.5,</a:t>
            </a:r>
            <a:endParaRPr lang="en-US" dirty="0" smtClean="0"/>
          </a:p>
          <a:p>
            <a:r>
              <a:rPr lang="en-US" dirty="0" err="1" smtClean="0"/>
              <a:t>Quantiles</a:t>
            </a:r>
            <a:r>
              <a:rPr lang="en-US" dirty="0" smtClean="0"/>
              <a:t> solve a simple optimization </a:t>
            </a:r>
            <a:r>
              <a:rPr lang="en-US" smtClean="0"/>
              <a:t>problem 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90800" y="2438400"/>
            <a:ext cx="3030583" cy="609600"/>
          </a:xfrm>
          <a:prstGeom prst="rect">
            <a:avLst/>
          </a:prstGeom>
          <a:noFill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1143000"/>
            <a:ext cx="2714625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4600" y="5295900"/>
            <a:ext cx="36576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86200" y="4038600"/>
            <a:ext cx="1965958" cy="457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Check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seek to minimize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Differentiating </a:t>
            </a:r>
            <a:r>
              <a:rPr lang="en-US" dirty="0" err="1" smtClean="0"/>
              <a:t>w.r.t</a:t>
            </a:r>
            <a:r>
              <a:rPr lang="en-US" dirty="0" smtClean="0"/>
              <a:t>.    , we have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2286000"/>
            <a:ext cx="7924800" cy="109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355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67200" y="3429000"/>
            <a:ext cx="21907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3962400"/>
            <a:ext cx="7620000" cy="107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9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43200" y="52578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Mean-based 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unconditional mean solves</a:t>
            </a:r>
          </a:p>
          <a:p>
            <a:endParaRPr lang="en-US" dirty="0" smtClean="0"/>
          </a:p>
          <a:p>
            <a:r>
              <a:rPr lang="en-US" dirty="0" smtClean="0"/>
              <a:t>The conditional mean                      solves</a:t>
            </a:r>
          </a:p>
          <a:p>
            <a:endParaRPr lang="en-US" dirty="0" smtClean="0"/>
          </a:p>
          <a:p>
            <a:r>
              <a:rPr lang="en-US" dirty="0" smtClean="0"/>
              <a:t> If we assume             , the above problem becomes solving</a:t>
            </a:r>
          </a:p>
          <a:p>
            <a:r>
              <a:rPr lang="en-US" dirty="0" smtClean="0"/>
              <a:t>The sample version is  </a:t>
            </a:r>
          </a:p>
          <a:p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71800" y="2286000"/>
            <a:ext cx="2971800" cy="401595"/>
          </a:xfrm>
          <a:prstGeom prst="rect">
            <a:avLst/>
          </a:prstGeom>
          <a:noFill/>
        </p:spPr>
      </p:pic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2971799"/>
            <a:ext cx="1905000" cy="322881"/>
          </a:xfrm>
          <a:prstGeom prst="rect">
            <a:avLst/>
          </a:prstGeom>
          <a:noFill/>
        </p:spPr>
      </p:pic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38400" y="3505200"/>
            <a:ext cx="4530437" cy="457200"/>
          </a:xfrm>
          <a:prstGeom prst="rect">
            <a:avLst/>
          </a:prstGeom>
          <a:noFill/>
        </p:spPr>
      </p:pic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463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0400" y="4114800"/>
            <a:ext cx="1066800" cy="292275"/>
          </a:xfrm>
          <a:prstGeom prst="rect">
            <a:avLst/>
          </a:prstGeom>
          <a:noFill/>
        </p:spPr>
      </p:pic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465" name="Picture 9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33800" y="4531995"/>
            <a:ext cx="2590800" cy="421005"/>
          </a:xfrm>
          <a:prstGeom prst="rect">
            <a:avLst/>
          </a:prstGeom>
          <a:noFill/>
        </p:spPr>
      </p:pic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467" name="Picture 11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5181600"/>
            <a:ext cx="2036885" cy="381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1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139</Template>
  <TotalTime>641</TotalTime>
  <Words>309</Words>
  <Application>Microsoft Office PowerPoint</Application>
  <PresentationFormat>On-screen Show (4:3)</PresentationFormat>
  <Paragraphs>64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112</vt:lpstr>
      <vt:lpstr>Quantile Regression</vt:lpstr>
      <vt:lpstr>Motivation</vt:lpstr>
      <vt:lpstr>Motivation</vt:lpstr>
      <vt:lpstr>Motivation-A Real example</vt:lpstr>
      <vt:lpstr>Univariate Quantile</vt:lpstr>
      <vt:lpstr>Univariate Quantile</vt:lpstr>
      <vt:lpstr>The Check function</vt:lpstr>
      <vt:lpstr>The Check function</vt:lpstr>
      <vt:lpstr>Mean-based regression</vt:lpstr>
      <vt:lpstr>Quantile Regression</vt:lpstr>
      <vt:lpstr>Conditional Mean V.S. Median</vt:lpstr>
      <vt:lpstr>Engel’s Food Expenditure Data</vt:lpstr>
      <vt:lpstr>A model of infant birth weight</vt:lpstr>
      <vt:lpstr>Birth weight QR model (1) </vt:lpstr>
      <vt:lpstr>Mather’s Age effect</vt:lpstr>
      <vt:lpstr>Birth weight QR model (2)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Quantile Regression Lecture 1</dc:title>
  <dc:creator>ruibin</dc:creator>
  <cp:lastModifiedBy>ruibin</cp:lastModifiedBy>
  <cp:revision>34</cp:revision>
  <dcterms:created xsi:type="dcterms:W3CDTF">2006-08-16T00:00:00Z</dcterms:created>
  <dcterms:modified xsi:type="dcterms:W3CDTF">2013-02-26T01:51:32Z</dcterms:modified>
</cp:coreProperties>
</file>